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82" r:id="rId6"/>
    <p:sldId id="259" r:id="rId7"/>
    <p:sldId id="260" r:id="rId8"/>
    <p:sldId id="261" r:id="rId9"/>
    <p:sldId id="262" r:id="rId10"/>
    <p:sldId id="265" r:id="rId11"/>
    <p:sldId id="266" r:id="rId12"/>
    <p:sldId id="267" r:id="rId13"/>
    <p:sldId id="263" r:id="rId14"/>
    <p:sldId id="264" r:id="rId15"/>
    <p:sldId id="275" r:id="rId16"/>
    <p:sldId id="276" r:id="rId17"/>
    <p:sldId id="280" r:id="rId18"/>
    <p:sldId id="281" r:id="rId19"/>
    <p:sldId id="283" r:id="rId20"/>
    <p:sldId id="279" r:id="rId21"/>
    <p:sldId id="284" r:id="rId22"/>
    <p:sldId id="285" r:id="rId23"/>
    <p:sldId id="286" r:id="rId24"/>
    <p:sldId id="287" r:id="rId25"/>
    <p:sldId id="277" r:id="rId26"/>
    <p:sldId id="278"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56DB14F-6710-4847-834B-1CECE27E394E}" type="datetimeFigureOut">
              <a:rPr lang="ru-RU" smtClean="0"/>
              <a:pPr/>
              <a:t>30.06.2010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E77BBB-E8EB-40AB-B92D-A89EEA60F87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DB14F-6710-4847-834B-1CECE27E394E}" type="datetimeFigureOut">
              <a:rPr lang="ru-RU" smtClean="0"/>
              <a:pPr/>
              <a:t>30.06.2010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77BBB-E8EB-40AB-B92D-A89EEA60F87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3714752"/>
            <a:ext cx="7772400" cy="1470025"/>
          </a:xfrm>
        </p:spPr>
        <p:txBody>
          <a:bodyPr/>
          <a:lstStyle/>
          <a:p>
            <a:r>
              <a:rPr lang="uk-UA" b="1" dirty="0" smtClean="0"/>
              <a:t>Черкащина в роки в роки Великої Вітчизняної війни</a:t>
            </a:r>
            <a:endParaRPr lang="ru-RU" b="1" dirty="0"/>
          </a:p>
        </p:txBody>
      </p:sp>
      <p:pic>
        <p:nvPicPr>
          <p:cNvPr id="1026" name="Picture 2" descr="D:\Історія України  уроки\ввв\Ввв\gerb1.png"/>
          <p:cNvPicPr>
            <a:picLocks noChangeAspect="1" noChangeArrowheads="1"/>
          </p:cNvPicPr>
          <p:nvPr/>
        </p:nvPicPr>
        <p:blipFill>
          <a:blip r:embed="rId2" cstate="print"/>
          <a:srcRect/>
          <a:stretch>
            <a:fillRect/>
          </a:stretch>
        </p:blipFill>
        <p:spPr bwMode="auto">
          <a:xfrm>
            <a:off x="857224" y="857232"/>
            <a:ext cx="2209049" cy="264320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p:txBody>
          <a:bodyPr>
            <a:normAutofit fontScale="92500" lnSpcReduction="20000"/>
          </a:bodyPr>
          <a:lstStyle/>
          <a:p>
            <a:r>
              <a:rPr lang="uk-UA" dirty="0" smtClean="0"/>
              <a:t> </a:t>
            </a:r>
            <a:r>
              <a:rPr lang="uk-UA" dirty="0"/>
              <a:t>Бої за Черкаси були жорстокими. Німці перетворили всі кам'яні будинки в укріплені вогневі точки. У підвалах і на горищах засіли ворожі снайпери. Ворог безперервно кидав в атаку танки з десантами автоматників. Боротьба йшла за кожний квартал, за кожну вулицю. </a:t>
            </a:r>
            <a:endParaRPr lang="ru-RU" dirty="0"/>
          </a:p>
        </p:txBody>
      </p:sp>
      <p:pic>
        <p:nvPicPr>
          <p:cNvPr id="3074" name="Picture 2" descr="D:\Історія України  уроки\ввв\Ввв\9 мая  -фото войны  30mb\война\SSL20109.JPG"/>
          <p:cNvPicPr>
            <a:picLocks noGrp="1" noChangeAspect="1" noChangeArrowheads="1"/>
          </p:cNvPicPr>
          <p:nvPr>
            <p:ph sz="half" idx="2"/>
          </p:nvPr>
        </p:nvPicPr>
        <p:blipFill>
          <a:blip r:embed="rId2" cstate="print"/>
          <a:srcRect/>
          <a:stretch>
            <a:fillRect/>
          </a:stretch>
        </p:blipFill>
        <p:spPr bwMode="auto">
          <a:xfrm>
            <a:off x="4572000" y="214290"/>
            <a:ext cx="4038600" cy="3028950"/>
          </a:xfrm>
          <a:prstGeom prst="rect">
            <a:avLst/>
          </a:prstGeom>
          <a:noFill/>
        </p:spPr>
      </p:pic>
      <p:pic>
        <p:nvPicPr>
          <p:cNvPr id="3075" name="Picture 3" descr="D:\Історія України  уроки\ввв\Ввв\9 мая  -фото войны  30mb\война\SSL20134.JPG"/>
          <p:cNvPicPr>
            <a:picLocks noChangeAspect="1" noChangeArrowheads="1"/>
          </p:cNvPicPr>
          <p:nvPr/>
        </p:nvPicPr>
        <p:blipFill>
          <a:blip r:embed="rId3" cstate="print"/>
          <a:srcRect/>
          <a:stretch>
            <a:fillRect/>
          </a:stretch>
        </p:blipFill>
        <p:spPr bwMode="auto">
          <a:xfrm>
            <a:off x="4572000" y="3214686"/>
            <a:ext cx="4071966" cy="305397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p:txBody>
          <a:bodyPr>
            <a:normAutofit fontScale="85000" lnSpcReduction="10000"/>
          </a:bodyPr>
          <a:lstStyle/>
          <a:p>
            <a:r>
              <a:rPr lang="uk-UA" dirty="0" smtClean="0"/>
              <a:t>Прагнули будь-якою ціною втримати місто, ворог безперервно підкидав свіжі резерви. Долаючи впертий опір німців, наші війська вчора вночі почали вирішальний штурм міста. Одночасно був зроблений обхідний маневр з півдня, з району вокзалу, і нанесений удар з островів на Дніпрі.  </a:t>
            </a:r>
            <a:endParaRPr lang="ru-RU" dirty="0"/>
          </a:p>
        </p:txBody>
      </p:sp>
      <p:pic>
        <p:nvPicPr>
          <p:cNvPr id="4098" name="Picture 2" descr="D:\Історія України  уроки\ввв\Ввв\9 мая  -фото войны  30mb\война\SSL20118.JPG"/>
          <p:cNvPicPr>
            <a:picLocks noGrp="1" noChangeAspect="1" noChangeArrowheads="1"/>
          </p:cNvPicPr>
          <p:nvPr>
            <p:ph sz="half" idx="2"/>
          </p:nvPr>
        </p:nvPicPr>
        <p:blipFill>
          <a:blip r:embed="rId2" cstate="print"/>
          <a:srcRect/>
          <a:stretch>
            <a:fillRect/>
          </a:stretch>
        </p:blipFill>
        <p:spPr bwMode="auto">
          <a:xfrm>
            <a:off x="4714876" y="285728"/>
            <a:ext cx="4038600" cy="3028950"/>
          </a:xfrm>
          <a:prstGeom prst="rect">
            <a:avLst/>
          </a:prstGeom>
          <a:noFill/>
        </p:spPr>
      </p:pic>
      <p:pic>
        <p:nvPicPr>
          <p:cNvPr id="4099" name="Picture 3" descr="D:\Історія України  уроки\ввв\Ввв\9 мая  -фото войны  30mb\война\SSL20120.JPG"/>
          <p:cNvPicPr>
            <a:picLocks noChangeAspect="1" noChangeArrowheads="1"/>
          </p:cNvPicPr>
          <p:nvPr/>
        </p:nvPicPr>
        <p:blipFill>
          <a:blip r:embed="rId3" cstate="print"/>
          <a:srcRect/>
          <a:stretch>
            <a:fillRect/>
          </a:stretch>
        </p:blipFill>
        <p:spPr bwMode="auto">
          <a:xfrm>
            <a:off x="4714877" y="3286124"/>
            <a:ext cx="4095778" cy="307183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500042"/>
            <a:ext cx="4038600" cy="5626121"/>
          </a:xfrm>
        </p:spPr>
        <p:txBody>
          <a:bodyPr>
            <a:normAutofit lnSpcReduction="10000"/>
          </a:bodyPr>
          <a:lstStyle/>
          <a:p>
            <a:r>
              <a:rPr lang="uk-UA" dirty="0" smtClean="0"/>
              <a:t>На  світанку наші бійці повністю очистили місто Черкаси від німецько-фашистських загарбників. Ворог поніс величезні втрати. За останні дні в боях за місто знищено до 6000 німецьких солдатів та офіцерів. Захоплено трофеї та значну кількість полонених.            </a:t>
            </a:r>
            <a:endParaRPr lang="ru-RU" dirty="0" smtClean="0"/>
          </a:p>
          <a:p>
            <a:endParaRPr lang="ru-RU" dirty="0"/>
          </a:p>
        </p:txBody>
      </p:sp>
      <p:pic>
        <p:nvPicPr>
          <p:cNvPr id="11266" name="Picture 2" descr="D:\Історія України  уроки\ввв\Ввв\9 мая  -фото войны  30mb\война\SSL20116.JPG"/>
          <p:cNvPicPr>
            <a:picLocks noGrp="1" noChangeAspect="1" noChangeArrowheads="1"/>
          </p:cNvPicPr>
          <p:nvPr>
            <p:ph sz="half" idx="2"/>
          </p:nvPr>
        </p:nvPicPr>
        <p:blipFill>
          <a:blip r:embed="rId2" cstate="print"/>
          <a:srcRect/>
          <a:stretch>
            <a:fillRect/>
          </a:stretch>
        </p:blipFill>
        <p:spPr bwMode="auto">
          <a:xfrm>
            <a:off x="4643438" y="285728"/>
            <a:ext cx="4038600" cy="3028950"/>
          </a:xfrm>
          <a:prstGeom prst="rect">
            <a:avLst/>
          </a:prstGeom>
          <a:noFill/>
        </p:spPr>
      </p:pic>
      <p:pic>
        <p:nvPicPr>
          <p:cNvPr id="11267" name="Picture 3" descr="D:\Історія України  уроки\ввв\Ввв\9 мая  -фото войны  30mb\война\SSL20193.JPG"/>
          <p:cNvPicPr>
            <a:picLocks noChangeAspect="1" noChangeArrowheads="1"/>
          </p:cNvPicPr>
          <p:nvPr/>
        </p:nvPicPr>
        <p:blipFill>
          <a:blip r:embed="rId3" cstate="print"/>
          <a:srcRect/>
          <a:stretch>
            <a:fillRect/>
          </a:stretch>
        </p:blipFill>
        <p:spPr bwMode="auto">
          <a:xfrm>
            <a:off x="4643438" y="3214686"/>
            <a:ext cx="4071966" cy="285752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357166"/>
            <a:ext cx="8229600" cy="4525963"/>
          </a:xfrm>
        </p:spPr>
        <p:txBody>
          <a:bodyPr>
            <a:normAutofit/>
          </a:bodyPr>
          <a:lstStyle/>
          <a:p>
            <a:pPr>
              <a:buNone/>
            </a:pPr>
            <a:r>
              <a:rPr lang="uk-UA" dirty="0"/>
              <a:t> </a:t>
            </a:r>
            <a:endParaRPr lang="ru-RU" dirty="0"/>
          </a:p>
          <a:p>
            <a:r>
              <a:rPr lang="uk-UA" dirty="0"/>
              <a:t>Однією з найбільших операцій того часу була Корсунь-Шевченківська битва (24 січня – 17 лютого 1944 року). </a:t>
            </a:r>
            <a:endParaRPr lang="ru-RU" dirty="0"/>
          </a:p>
        </p:txBody>
      </p:sp>
      <p:pic>
        <p:nvPicPr>
          <p:cNvPr id="3074" name="Picture 2" descr="D:\Історія України  уроки\ввв\Ввв\vvv_fot1.jpg"/>
          <p:cNvPicPr>
            <a:picLocks noChangeAspect="1" noChangeArrowheads="1"/>
          </p:cNvPicPr>
          <p:nvPr/>
        </p:nvPicPr>
        <p:blipFill>
          <a:blip r:embed="rId2" cstate="print"/>
          <a:srcRect/>
          <a:stretch>
            <a:fillRect/>
          </a:stretch>
        </p:blipFill>
        <p:spPr bwMode="auto">
          <a:xfrm>
            <a:off x="2628886" y="2571744"/>
            <a:ext cx="5715040" cy="378621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Корсунь-Шевченківська битва</a:t>
            </a:r>
            <a:endParaRPr lang="ru-RU" dirty="0"/>
          </a:p>
        </p:txBody>
      </p:sp>
      <p:sp>
        <p:nvSpPr>
          <p:cNvPr id="3" name="Содержимое 2"/>
          <p:cNvSpPr>
            <a:spLocks noGrp="1"/>
          </p:cNvSpPr>
          <p:nvPr>
            <p:ph idx="1"/>
          </p:nvPr>
        </p:nvSpPr>
        <p:spPr/>
        <p:txBody>
          <a:bodyPr>
            <a:normAutofit fontScale="92500" lnSpcReduction="10000"/>
          </a:bodyPr>
          <a:lstStyle/>
          <a:p>
            <a:r>
              <a:rPr lang="uk-UA" dirty="0" smtClean="0"/>
              <a:t>В оточенні опинилося угрупування фашистів, яке налічувало 10 дивізій, одну </a:t>
            </a:r>
            <a:r>
              <a:rPr lang="uk-UA" dirty="0" err="1" smtClean="0"/>
              <a:t>мотобригаду</a:t>
            </a:r>
            <a:r>
              <a:rPr lang="uk-UA" dirty="0" smtClean="0"/>
              <a:t> та інші частини. </a:t>
            </a:r>
            <a:br>
              <a:rPr lang="uk-UA" dirty="0" smtClean="0"/>
            </a:br>
            <a:r>
              <a:rPr lang="uk-UA" dirty="0" smtClean="0"/>
              <a:t> 8 лютого 1944</a:t>
            </a:r>
            <a:r>
              <a:rPr lang="uk-UA" b="1" dirty="0" smtClean="0"/>
              <a:t> </a:t>
            </a:r>
            <a:r>
              <a:rPr lang="uk-UA" dirty="0" smtClean="0"/>
              <a:t>року радянське командування, щоб уникнути зайвого кровопролиття, запропонувало гітлерівцям припинити опір і скласти зброю. Але фашистські генерали відхилили ультиматум. Бої спалахнули з новою силою. </a:t>
            </a:r>
            <a:br>
              <a:rPr lang="uk-UA"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85729"/>
            <a:ext cx="8229600" cy="3143272"/>
          </a:xfrm>
        </p:spPr>
        <p:txBody>
          <a:bodyPr>
            <a:normAutofit fontScale="92500" lnSpcReduction="10000"/>
          </a:bodyPr>
          <a:lstStyle/>
          <a:p>
            <a:r>
              <a:rPr lang="uk-UA" b="1" dirty="0" smtClean="0"/>
              <a:t>25</a:t>
            </a:r>
            <a:r>
              <a:rPr lang="uk-UA" dirty="0" smtClean="0"/>
              <a:t> днів тривала ця битва. На полі бою залишилось 55 </a:t>
            </a:r>
            <a:br>
              <a:rPr lang="uk-UA" dirty="0" smtClean="0"/>
            </a:br>
            <a:r>
              <a:rPr lang="uk-UA" dirty="0" smtClean="0"/>
              <a:t>тисяч убитих, у полон здалися 18 тисяч гітлерівських солдатів </a:t>
            </a:r>
            <a:br>
              <a:rPr lang="uk-UA" dirty="0" smtClean="0"/>
            </a:br>
            <a:r>
              <a:rPr lang="uk-UA" dirty="0" smtClean="0"/>
              <a:t>та офіцерів. Великі втрати понесла й Радянська Армія.</a:t>
            </a:r>
            <a:br>
              <a:rPr lang="uk-UA" dirty="0" smtClean="0"/>
            </a:br>
            <a:endParaRPr lang="ru-RU" dirty="0"/>
          </a:p>
        </p:txBody>
      </p:sp>
      <p:pic>
        <p:nvPicPr>
          <p:cNvPr id="4098" name="Picture 2" descr="D:\Історія України  уроки\ввв\Ввв\vvv_fot2.jpg"/>
          <p:cNvPicPr>
            <a:picLocks noChangeAspect="1" noChangeArrowheads="1"/>
          </p:cNvPicPr>
          <p:nvPr/>
        </p:nvPicPr>
        <p:blipFill>
          <a:blip r:embed="rId2" cstate="print"/>
          <a:srcRect/>
          <a:stretch>
            <a:fillRect/>
          </a:stretch>
        </p:blipFill>
        <p:spPr bwMode="auto">
          <a:xfrm>
            <a:off x="2714612" y="2786058"/>
            <a:ext cx="5522810" cy="364333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Корсунь-Шевченківська битва</a:t>
            </a:r>
            <a:endParaRPr lang="ru-RU" dirty="0"/>
          </a:p>
        </p:txBody>
      </p:sp>
      <p:sp>
        <p:nvSpPr>
          <p:cNvPr id="3" name="Содержимое 2"/>
          <p:cNvSpPr>
            <a:spLocks noGrp="1"/>
          </p:cNvSpPr>
          <p:nvPr>
            <p:ph idx="1"/>
          </p:nvPr>
        </p:nvSpPr>
        <p:spPr/>
        <p:txBody>
          <a:bodyPr/>
          <a:lstStyle/>
          <a:p>
            <a:r>
              <a:rPr lang="uk-UA" dirty="0" smtClean="0"/>
              <a:t>23 об’єднанням і частинам Червоної Армії було присвоєне найменування </a:t>
            </a:r>
            <a:r>
              <a:rPr lang="uk-UA" dirty="0" err="1" smtClean="0"/>
              <a:t>„Корсунських”</a:t>
            </a:r>
            <a:r>
              <a:rPr lang="uk-UA" dirty="0" smtClean="0"/>
              <a:t>. За видатні бойові подвиги 86 бійців і командирів удостоєно звання Героя Радянського Союзу. Кількість тисяч воїнів нагороджено орденами і медалями</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8" name="Picture 6" descr="D:\Історія України  уроки\ввв\NF_Vatutin_02.jpg"/>
          <p:cNvPicPr>
            <a:picLocks noChangeAspect="1" noChangeArrowheads="1"/>
          </p:cNvPicPr>
          <p:nvPr/>
        </p:nvPicPr>
        <p:blipFill>
          <a:blip r:embed="rId2" cstate="print"/>
          <a:srcRect/>
          <a:stretch>
            <a:fillRect/>
          </a:stretch>
        </p:blipFill>
        <p:spPr bwMode="auto">
          <a:xfrm>
            <a:off x="857224" y="1071546"/>
            <a:ext cx="2928958" cy="4083909"/>
          </a:xfrm>
          <a:prstGeom prst="rect">
            <a:avLst/>
          </a:prstGeom>
          <a:noFill/>
        </p:spPr>
      </p:pic>
      <p:sp>
        <p:nvSpPr>
          <p:cNvPr id="13" name="Заголовок 12"/>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ru-RU" dirty="0"/>
          </a:p>
        </p:txBody>
      </p:sp>
      <p:sp>
        <p:nvSpPr>
          <p:cNvPr id="8" name="Содержимое 7"/>
          <p:cNvSpPr>
            <a:spLocks noGrp="1"/>
          </p:cNvSpPr>
          <p:nvPr>
            <p:ph sz="half" idx="1"/>
          </p:nvPr>
        </p:nvSpPr>
        <p:spPr/>
        <p:txBody>
          <a:bodyPr>
            <a:normAutofit fontScale="85000" lnSpcReduction="20000"/>
          </a:bodyPr>
          <a:lstStyle/>
          <a:p>
            <a:pPr>
              <a:buNone/>
            </a:pPr>
            <a:endParaRPr lang="uk-UA" dirty="0" smtClean="0"/>
          </a:p>
          <a:p>
            <a:pPr>
              <a:buNone/>
            </a:pPr>
            <a:endParaRPr lang="uk-UA" dirty="0" smtClean="0"/>
          </a:p>
          <a:p>
            <a:pPr>
              <a:buNone/>
            </a:pPr>
            <a:endParaRPr lang="uk-UA" dirty="0" smtClean="0"/>
          </a:p>
          <a:p>
            <a:pPr>
              <a:buNone/>
            </a:pPr>
            <a:endParaRPr lang="uk-UA" dirty="0" smtClean="0"/>
          </a:p>
          <a:p>
            <a:pPr>
              <a:buNone/>
            </a:pPr>
            <a:endParaRPr lang="uk-UA" dirty="0" smtClean="0"/>
          </a:p>
          <a:p>
            <a:pPr>
              <a:buNone/>
            </a:pPr>
            <a:endParaRPr lang="uk-UA" dirty="0" smtClean="0"/>
          </a:p>
          <a:p>
            <a:pPr>
              <a:buNone/>
            </a:pPr>
            <a:endParaRPr lang="uk-UA" dirty="0" smtClean="0"/>
          </a:p>
          <a:p>
            <a:pPr>
              <a:buNone/>
            </a:pPr>
            <a:endParaRPr lang="uk-UA" dirty="0" smtClean="0"/>
          </a:p>
          <a:p>
            <a:pPr>
              <a:buNone/>
            </a:pPr>
            <a:endParaRPr lang="uk-UA" dirty="0" smtClean="0"/>
          </a:p>
          <a:p>
            <a:pPr algn="ctr">
              <a:buNone/>
            </a:pPr>
            <a:endParaRPr lang="uk-UA" dirty="0" smtClean="0"/>
          </a:p>
          <a:p>
            <a:pPr algn="ctr">
              <a:buNone/>
            </a:pPr>
            <a:r>
              <a:rPr lang="vi-VN" dirty="0" smtClean="0"/>
              <a:t>Вату́тін Мико́ла Фе́дорович</a:t>
            </a:r>
            <a:endParaRPr lang="uk-UA" dirty="0" smtClean="0"/>
          </a:p>
          <a:p>
            <a:pPr>
              <a:buNone/>
            </a:pPr>
            <a:endParaRPr lang="ru-RU" dirty="0"/>
          </a:p>
        </p:txBody>
      </p:sp>
      <p:sp>
        <p:nvSpPr>
          <p:cNvPr id="6" name="Содержимое 5"/>
          <p:cNvSpPr>
            <a:spLocks noGrp="1"/>
          </p:cNvSpPr>
          <p:nvPr>
            <p:ph sz="half" idx="2"/>
          </p:nvPr>
        </p:nvSpPr>
        <p:spPr/>
        <p:txBody>
          <a:bodyPr>
            <a:normAutofit fontScale="85000" lnSpcReduction="20000"/>
          </a:bodyPr>
          <a:lstStyle/>
          <a:p>
            <a:r>
              <a:rPr lang="vi-VN" dirty="0" smtClean="0"/>
              <a:t>— радянський воєначальник, генерал армії (1943), Герой Радянського Союзу (1965, посмертно). Належав до плеяди найбільш талановитих полководців Великої Вітчизняної війни. Один з 4 командувачів фронтами загиблих у роки війни (Павлов, Кирпонос, Черняховський).</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ru-RU" dirty="0"/>
          </a:p>
        </p:txBody>
      </p:sp>
      <p:sp>
        <p:nvSpPr>
          <p:cNvPr id="3" name="Содержимое 2"/>
          <p:cNvSpPr>
            <a:spLocks noGrp="1"/>
          </p:cNvSpPr>
          <p:nvPr>
            <p:ph sz="half" idx="1"/>
          </p:nvPr>
        </p:nvSpPr>
        <p:spPr/>
        <p:txBody>
          <a:bodyPr>
            <a:normAutofit fontScale="77500" lnSpcReduction="20000"/>
          </a:bodyPr>
          <a:lstStyle/>
          <a:p>
            <a:endParaRPr lang="uk-UA" dirty="0" smtClean="0"/>
          </a:p>
          <a:p>
            <a:endParaRPr lang="uk-UA" dirty="0" smtClean="0"/>
          </a:p>
          <a:p>
            <a:endParaRPr lang="uk-UA" dirty="0" smtClean="0"/>
          </a:p>
          <a:p>
            <a:endParaRPr lang="uk-UA" dirty="0" smtClean="0"/>
          </a:p>
          <a:p>
            <a:endParaRPr lang="uk-UA" dirty="0" smtClean="0"/>
          </a:p>
          <a:p>
            <a:endParaRPr lang="uk-UA" dirty="0" smtClean="0"/>
          </a:p>
          <a:p>
            <a:endParaRPr lang="uk-UA" dirty="0" smtClean="0"/>
          </a:p>
          <a:p>
            <a:endParaRPr lang="uk-UA" dirty="0" smtClean="0"/>
          </a:p>
          <a:p>
            <a:endParaRPr lang="uk-UA" dirty="0" smtClean="0"/>
          </a:p>
          <a:p>
            <a:endParaRPr lang="uk-UA" dirty="0" smtClean="0"/>
          </a:p>
          <a:p>
            <a:endParaRPr lang="uk-UA" dirty="0" smtClean="0"/>
          </a:p>
          <a:p>
            <a:pPr>
              <a:buNone/>
            </a:pPr>
            <a:r>
              <a:rPr lang="uk-UA" dirty="0" smtClean="0"/>
              <a:t>	</a:t>
            </a:r>
            <a:r>
              <a:rPr lang="vi-VN" dirty="0" smtClean="0"/>
              <a:t> Ко́нєв Іва́н Степа́нович</a:t>
            </a:r>
            <a:endParaRPr lang="ru-RU" dirty="0"/>
          </a:p>
        </p:txBody>
      </p:sp>
      <p:sp>
        <p:nvSpPr>
          <p:cNvPr id="4" name="Содержимое 3"/>
          <p:cNvSpPr>
            <a:spLocks noGrp="1"/>
          </p:cNvSpPr>
          <p:nvPr>
            <p:ph sz="half" idx="2"/>
          </p:nvPr>
        </p:nvSpPr>
        <p:spPr/>
        <p:txBody>
          <a:bodyPr>
            <a:normAutofit fontScale="77500" lnSpcReduction="20000"/>
          </a:bodyPr>
          <a:lstStyle/>
          <a:p>
            <a:r>
              <a:rPr lang="uk-UA" dirty="0" smtClean="0"/>
              <a:t>радянський воєначальник, Маршал Радянського Союзу (1944), двічі Герой Радянського Союзу </a:t>
            </a:r>
          </a:p>
          <a:p>
            <a:r>
              <a:rPr lang="uk-UA" dirty="0" smtClean="0"/>
              <a:t>В 1944 р. за вмілу організацію й відмінне керівництво військами в Корсунь-Шевченківській операції, де було оточено й розгромлене велике вороже угруповання, Конєву було присвоєне військове звання Маршала Радянського Союзу</a:t>
            </a:r>
            <a:endParaRPr lang="uk-UA" dirty="0"/>
          </a:p>
        </p:txBody>
      </p:sp>
      <p:pic>
        <p:nvPicPr>
          <p:cNvPr id="9218" name="Picture 2" descr="D:\Історія України  уроки\ввв\Ввв\Konev_ivan1.jpg"/>
          <p:cNvPicPr>
            <a:picLocks noChangeAspect="1" noChangeArrowheads="1"/>
          </p:cNvPicPr>
          <p:nvPr/>
        </p:nvPicPr>
        <p:blipFill>
          <a:blip r:embed="rId2" cstate="print"/>
          <a:srcRect/>
          <a:stretch>
            <a:fillRect/>
          </a:stretch>
        </p:blipFill>
        <p:spPr bwMode="auto">
          <a:xfrm>
            <a:off x="1142976" y="1643050"/>
            <a:ext cx="2286000" cy="311785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uk-UA" b="1" dirty="0"/>
          </a:p>
        </p:txBody>
      </p:sp>
      <p:sp>
        <p:nvSpPr>
          <p:cNvPr id="3" name="Содержимое 2"/>
          <p:cNvSpPr>
            <a:spLocks noGrp="1"/>
          </p:cNvSpPr>
          <p:nvPr>
            <p:ph sz="half" idx="1"/>
          </p:nvPr>
        </p:nvSpPr>
        <p:spPr/>
        <p:txBody>
          <a:bodyPr/>
          <a:lstStyle/>
          <a:p>
            <a:r>
              <a:rPr lang="uk-UA" dirty="0" err="1" smtClean="0"/>
              <a:t>Молотков</a:t>
            </a:r>
            <a:r>
              <a:rPr lang="uk-UA" dirty="0" smtClean="0"/>
              <a:t>  В.М.</a:t>
            </a:r>
            <a:endParaRPr lang="ru-RU" dirty="0"/>
          </a:p>
        </p:txBody>
      </p:sp>
      <p:sp>
        <p:nvSpPr>
          <p:cNvPr id="4" name="Содержимое 3"/>
          <p:cNvSpPr>
            <a:spLocks noGrp="1"/>
          </p:cNvSpPr>
          <p:nvPr>
            <p:ph sz="half" idx="2"/>
          </p:nvPr>
        </p:nvSpPr>
        <p:spPr/>
        <p:txBody>
          <a:bodyPr/>
          <a:lstStyle/>
          <a:p>
            <a:r>
              <a:rPr lang="ru-RU" dirty="0" err="1" smtClean="0"/>
              <a:t>Битюцький</a:t>
            </a:r>
            <a:r>
              <a:rPr lang="ru-RU" dirty="0" smtClean="0"/>
              <a:t> П.С.</a:t>
            </a:r>
            <a:endParaRPr lang="ru-RU" dirty="0"/>
          </a:p>
        </p:txBody>
      </p:sp>
      <p:pic>
        <p:nvPicPr>
          <p:cNvPr id="12291" name="Picture 3"/>
          <p:cNvPicPr>
            <a:picLocks noChangeAspect="1" noChangeArrowheads="1"/>
          </p:cNvPicPr>
          <p:nvPr/>
        </p:nvPicPr>
        <p:blipFill>
          <a:blip r:embed="rId2" cstate="print"/>
          <a:srcRect/>
          <a:stretch>
            <a:fillRect/>
          </a:stretch>
        </p:blipFill>
        <p:spPr bwMode="auto">
          <a:xfrm>
            <a:off x="1071538" y="2214554"/>
            <a:ext cx="2607935" cy="3895603"/>
          </a:xfrm>
          <a:prstGeom prst="rect">
            <a:avLst/>
          </a:prstGeom>
          <a:noFill/>
          <a:ln w="9525">
            <a:noFill/>
            <a:miter lim="800000"/>
            <a:headEnd/>
            <a:tailEnd/>
          </a:ln>
        </p:spPr>
      </p:pic>
      <p:pic>
        <p:nvPicPr>
          <p:cNvPr id="12292" name="Picture 4"/>
          <p:cNvPicPr>
            <a:picLocks noChangeAspect="1" noChangeArrowheads="1"/>
          </p:cNvPicPr>
          <p:nvPr/>
        </p:nvPicPr>
        <p:blipFill>
          <a:blip r:embed="rId3" cstate="print"/>
          <a:srcRect/>
          <a:stretch>
            <a:fillRect/>
          </a:stretch>
        </p:blipFill>
        <p:spPr bwMode="auto">
          <a:xfrm>
            <a:off x="5072066" y="2285992"/>
            <a:ext cx="2476496" cy="364331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2"/>
          </p:nvPr>
        </p:nvSpPr>
        <p:spPr>
          <a:xfrm>
            <a:off x="4648200" y="500042"/>
            <a:ext cx="4038600" cy="5626121"/>
          </a:xfrm>
        </p:spPr>
        <p:txBody>
          <a:bodyPr>
            <a:normAutofit/>
          </a:bodyPr>
          <a:lstStyle/>
          <a:p>
            <a:r>
              <a:rPr lang="uk-UA" dirty="0"/>
              <a:t>З початком Великої Вітчизняної війни Черкащина, як і вся Україна стала ареною жорстоких боїв. </a:t>
            </a:r>
            <a:br>
              <a:rPr lang="uk-UA" dirty="0"/>
            </a:br>
            <a:r>
              <a:rPr lang="uk-UA" dirty="0"/>
              <a:t>57 дивізій і 13 бригад, 1300 літаків гітлерівської групи “ Південь “ були націлені на українську землю.</a:t>
            </a:r>
            <a:br>
              <a:rPr lang="uk-UA" dirty="0"/>
            </a:br>
            <a:endParaRPr lang="ru-RU" dirty="0"/>
          </a:p>
        </p:txBody>
      </p:sp>
      <p:pic>
        <p:nvPicPr>
          <p:cNvPr id="2050" name="Picture 2" descr="D:\Історія України  уроки\ввв\Ввв\9 мая  -фото войны  30mb\война\SSL20098.JPG"/>
          <p:cNvPicPr>
            <a:picLocks noGrp="1" noChangeAspect="1" noChangeArrowheads="1"/>
          </p:cNvPicPr>
          <p:nvPr>
            <p:ph sz="half" idx="1"/>
          </p:nvPr>
        </p:nvPicPr>
        <p:blipFill>
          <a:blip r:embed="rId2" cstate="print"/>
          <a:srcRect/>
          <a:stretch>
            <a:fillRect/>
          </a:stretch>
        </p:blipFill>
        <p:spPr bwMode="auto">
          <a:xfrm>
            <a:off x="500034" y="1214422"/>
            <a:ext cx="4038600" cy="302895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ru-RU" dirty="0"/>
          </a:p>
        </p:txBody>
      </p:sp>
      <p:sp>
        <p:nvSpPr>
          <p:cNvPr id="5" name="Содержимое 4"/>
          <p:cNvSpPr>
            <a:spLocks noGrp="1"/>
          </p:cNvSpPr>
          <p:nvPr>
            <p:ph sz="half" idx="1"/>
          </p:nvPr>
        </p:nvSpPr>
        <p:spPr/>
        <p:txBody>
          <a:bodyPr/>
          <a:lstStyle/>
          <a:p>
            <a:r>
              <a:rPr lang="ru-RU" dirty="0" smtClean="0"/>
              <a:t>Вернигора П.Л.</a:t>
            </a:r>
            <a:endParaRPr lang="ru-RU" dirty="0"/>
          </a:p>
        </p:txBody>
      </p:sp>
      <p:sp>
        <p:nvSpPr>
          <p:cNvPr id="6" name="Содержимое 5"/>
          <p:cNvSpPr>
            <a:spLocks noGrp="1"/>
          </p:cNvSpPr>
          <p:nvPr>
            <p:ph sz="half" idx="2"/>
          </p:nvPr>
        </p:nvSpPr>
        <p:spPr/>
        <p:txBody>
          <a:bodyPr/>
          <a:lstStyle/>
          <a:p>
            <a:r>
              <a:rPr lang="ru-RU" dirty="0" err="1" smtClean="0"/>
              <a:t>Жужома</a:t>
            </a:r>
            <a:r>
              <a:rPr lang="ru-RU" dirty="0" smtClean="0"/>
              <a:t> М.І.</a:t>
            </a:r>
            <a:endParaRPr lang="ru-RU" dirty="0"/>
          </a:p>
        </p:txBody>
      </p:sp>
      <p:pic>
        <p:nvPicPr>
          <p:cNvPr id="13314" name="Picture 2"/>
          <p:cNvPicPr>
            <a:picLocks noChangeAspect="1" noChangeArrowheads="1"/>
          </p:cNvPicPr>
          <p:nvPr/>
        </p:nvPicPr>
        <p:blipFill>
          <a:blip r:embed="rId2" cstate="print"/>
          <a:srcRect/>
          <a:stretch>
            <a:fillRect/>
          </a:stretch>
        </p:blipFill>
        <p:spPr bwMode="auto">
          <a:xfrm>
            <a:off x="785785" y="2357430"/>
            <a:ext cx="2928959" cy="3786214"/>
          </a:xfrm>
          <a:prstGeom prst="rect">
            <a:avLst/>
          </a:prstGeom>
          <a:noFill/>
          <a:ln w="9525">
            <a:noFill/>
            <a:miter lim="800000"/>
            <a:headEnd/>
            <a:tailEnd/>
          </a:ln>
        </p:spPr>
      </p:pic>
      <p:pic>
        <p:nvPicPr>
          <p:cNvPr id="13315" name="Picture 3"/>
          <p:cNvPicPr>
            <a:picLocks noChangeAspect="1" noChangeArrowheads="1"/>
          </p:cNvPicPr>
          <p:nvPr/>
        </p:nvPicPr>
        <p:blipFill>
          <a:blip r:embed="rId3" cstate="print"/>
          <a:srcRect/>
          <a:stretch>
            <a:fillRect/>
          </a:stretch>
        </p:blipFill>
        <p:spPr bwMode="auto">
          <a:xfrm>
            <a:off x="5000628" y="2357430"/>
            <a:ext cx="2547934" cy="380597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ru-RU" dirty="0"/>
          </a:p>
        </p:txBody>
      </p:sp>
      <p:pic>
        <p:nvPicPr>
          <p:cNvPr id="14338" name="Picture 2"/>
          <p:cNvPicPr>
            <a:picLocks noGrp="1" noChangeAspect="1" noChangeArrowheads="1"/>
          </p:cNvPicPr>
          <p:nvPr>
            <p:ph sz="half" idx="1"/>
          </p:nvPr>
        </p:nvPicPr>
        <p:blipFill>
          <a:blip r:embed="rId2" cstate="print"/>
          <a:srcRect/>
          <a:stretch>
            <a:fillRect/>
          </a:stretch>
        </p:blipFill>
        <p:spPr bwMode="auto">
          <a:xfrm>
            <a:off x="961533" y="1600200"/>
            <a:ext cx="3029933" cy="4525963"/>
          </a:xfrm>
          <a:prstGeom prst="rect">
            <a:avLst/>
          </a:prstGeom>
          <a:noFill/>
          <a:ln w="9525">
            <a:noFill/>
            <a:miter lim="800000"/>
            <a:headEnd/>
            <a:tailEnd/>
          </a:ln>
        </p:spPr>
      </p:pic>
      <p:pic>
        <p:nvPicPr>
          <p:cNvPr id="14339" name="Picture 3"/>
          <p:cNvPicPr>
            <a:picLocks noGrp="1" noChangeAspect="1" noChangeArrowheads="1"/>
          </p:cNvPicPr>
          <p:nvPr>
            <p:ph sz="half" idx="2"/>
          </p:nvPr>
        </p:nvPicPr>
        <p:blipFill>
          <a:blip r:embed="rId3" cstate="print"/>
          <a:srcRect/>
          <a:stretch>
            <a:fillRect/>
          </a:stretch>
        </p:blipFill>
        <p:spPr bwMode="auto">
          <a:xfrm>
            <a:off x="5152533" y="1600200"/>
            <a:ext cx="3029933" cy="4525963"/>
          </a:xfrm>
          <a:prstGeom prst="rect">
            <a:avLst/>
          </a:prstGeom>
          <a:noFill/>
          <a:ln w="9525">
            <a:noFill/>
            <a:miter lim="800000"/>
            <a:headEnd/>
            <a:tailEnd/>
          </a:ln>
        </p:spPr>
      </p:pic>
      <p:sp>
        <p:nvSpPr>
          <p:cNvPr id="9" name="TextBox 8"/>
          <p:cNvSpPr txBox="1"/>
          <p:nvPr/>
        </p:nvSpPr>
        <p:spPr>
          <a:xfrm>
            <a:off x="642910" y="6357958"/>
            <a:ext cx="3071834" cy="369332"/>
          </a:xfrm>
          <a:prstGeom prst="rect">
            <a:avLst/>
          </a:prstGeom>
          <a:noFill/>
        </p:spPr>
        <p:txBody>
          <a:bodyPr wrap="square" rtlCol="0">
            <a:spAutoFit/>
          </a:bodyPr>
          <a:lstStyle/>
          <a:p>
            <a:pPr algn="ctr"/>
            <a:r>
              <a:rPr lang="uk-UA" dirty="0" err="1" smtClean="0"/>
              <a:t>Лазарев</a:t>
            </a:r>
            <a:r>
              <a:rPr lang="uk-UA" dirty="0" smtClean="0"/>
              <a:t> Ф.Ф.</a:t>
            </a:r>
            <a:endParaRPr lang="ru-RU" dirty="0"/>
          </a:p>
        </p:txBody>
      </p:sp>
      <p:sp>
        <p:nvSpPr>
          <p:cNvPr id="10" name="TextBox 9"/>
          <p:cNvSpPr txBox="1"/>
          <p:nvPr/>
        </p:nvSpPr>
        <p:spPr>
          <a:xfrm>
            <a:off x="5286380" y="6215082"/>
            <a:ext cx="2786082" cy="369332"/>
          </a:xfrm>
          <a:prstGeom prst="rect">
            <a:avLst/>
          </a:prstGeom>
          <a:noFill/>
        </p:spPr>
        <p:txBody>
          <a:bodyPr wrap="square" rtlCol="0">
            <a:spAutoFit/>
          </a:bodyPr>
          <a:lstStyle/>
          <a:p>
            <a:pPr algn="ctr"/>
            <a:r>
              <a:rPr lang="ru-RU" dirty="0" err="1" smtClean="0"/>
              <a:t>Смірнов</a:t>
            </a:r>
            <a:r>
              <a:rPr lang="ru-RU" dirty="0" smtClean="0"/>
              <a:t> І.Ф.</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ru-RU" dirty="0"/>
          </a:p>
        </p:txBody>
      </p:sp>
      <p:pic>
        <p:nvPicPr>
          <p:cNvPr id="15362" name="Picture 2"/>
          <p:cNvPicPr>
            <a:picLocks noGrp="1" noChangeAspect="1" noChangeArrowheads="1"/>
          </p:cNvPicPr>
          <p:nvPr>
            <p:ph sz="half" idx="1"/>
          </p:nvPr>
        </p:nvPicPr>
        <p:blipFill>
          <a:blip r:embed="rId2" cstate="print"/>
          <a:srcRect/>
          <a:stretch>
            <a:fillRect/>
          </a:stretch>
        </p:blipFill>
        <p:spPr bwMode="auto">
          <a:xfrm>
            <a:off x="961533" y="1600200"/>
            <a:ext cx="3029933" cy="4525963"/>
          </a:xfrm>
          <a:prstGeom prst="rect">
            <a:avLst/>
          </a:prstGeom>
          <a:noFill/>
          <a:ln w="9525">
            <a:noFill/>
            <a:miter lim="800000"/>
            <a:headEnd/>
            <a:tailEnd/>
          </a:ln>
        </p:spPr>
      </p:pic>
      <p:sp>
        <p:nvSpPr>
          <p:cNvPr id="8" name="TextBox 7"/>
          <p:cNvSpPr txBox="1"/>
          <p:nvPr/>
        </p:nvSpPr>
        <p:spPr>
          <a:xfrm>
            <a:off x="571472" y="6357958"/>
            <a:ext cx="2714644" cy="369332"/>
          </a:xfrm>
          <a:prstGeom prst="rect">
            <a:avLst/>
          </a:prstGeom>
          <a:noFill/>
        </p:spPr>
        <p:txBody>
          <a:bodyPr wrap="square" rtlCol="0">
            <a:spAutoFit/>
          </a:bodyPr>
          <a:lstStyle/>
          <a:p>
            <a:pPr algn="ctr"/>
            <a:r>
              <a:rPr lang="ru-RU" dirty="0" smtClean="0"/>
              <a:t>Пилипенко М.В.</a:t>
            </a:r>
            <a:endParaRPr lang="ru-RU" dirty="0"/>
          </a:p>
        </p:txBody>
      </p:sp>
      <p:pic>
        <p:nvPicPr>
          <p:cNvPr id="15363" name="Picture 3"/>
          <p:cNvPicPr>
            <a:picLocks noGrp="1" noChangeAspect="1" noChangeArrowheads="1"/>
          </p:cNvPicPr>
          <p:nvPr>
            <p:ph sz="half" idx="2"/>
          </p:nvPr>
        </p:nvPicPr>
        <p:blipFill>
          <a:blip r:embed="rId3" cstate="print"/>
          <a:srcRect/>
          <a:stretch>
            <a:fillRect/>
          </a:stretch>
        </p:blipFill>
        <p:spPr bwMode="auto">
          <a:xfrm>
            <a:off x="5152533" y="1600200"/>
            <a:ext cx="3029933" cy="4525963"/>
          </a:xfrm>
          <a:prstGeom prst="rect">
            <a:avLst/>
          </a:prstGeom>
          <a:noFill/>
          <a:ln w="9525">
            <a:noFill/>
            <a:miter lim="800000"/>
            <a:headEnd/>
            <a:tailEnd/>
          </a:ln>
        </p:spPr>
      </p:pic>
      <p:sp>
        <p:nvSpPr>
          <p:cNvPr id="10" name="TextBox 9"/>
          <p:cNvSpPr txBox="1"/>
          <p:nvPr/>
        </p:nvSpPr>
        <p:spPr>
          <a:xfrm>
            <a:off x="5000628" y="6357958"/>
            <a:ext cx="3143272" cy="369332"/>
          </a:xfrm>
          <a:prstGeom prst="rect">
            <a:avLst/>
          </a:prstGeom>
          <a:noFill/>
        </p:spPr>
        <p:txBody>
          <a:bodyPr wrap="square" rtlCol="0">
            <a:spAutoFit/>
          </a:bodyPr>
          <a:lstStyle/>
          <a:p>
            <a:pPr algn="ctr"/>
            <a:r>
              <a:rPr lang="ru-RU" dirty="0" err="1" smtClean="0"/>
              <a:t>Поднєвич</a:t>
            </a:r>
            <a:r>
              <a:rPr lang="ru-RU" dirty="0" smtClean="0"/>
              <a:t> В.П.</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ru-RU" dirty="0"/>
          </a:p>
        </p:txBody>
      </p:sp>
      <p:pic>
        <p:nvPicPr>
          <p:cNvPr id="16386" name="Picture 2"/>
          <p:cNvPicPr>
            <a:picLocks noGrp="1" noChangeAspect="1" noChangeArrowheads="1"/>
          </p:cNvPicPr>
          <p:nvPr>
            <p:ph sz="half" idx="1"/>
          </p:nvPr>
        </p:nvPicPr>
        <p:blipFill>
          <a:blip r:embed="rId2" cstate="print"/>
          <a:srcRect/>
          <a:stretch>
            <a:fillRect/>
          </a:stretch>
        </p:blipFill>
        <p:spPr bwMode="auto">
          <a:xfrm>
            <a:off x="961533" y="1600200"/>
            <a:ext cx="3029933" cy="4525963"/>
          </a:xfrm>
          <a:prstGeom prst="rect">
            <a:avLst/>
          </a:prstGeom>
          <a:noFill/>
          <a:ln w="9525">
            <a:noFill/>
            <a:miter lim="800000"/>
            <a:headEnd/>
            <a:tailEnd/>
          </a:ln>
        </p:spPr>
      </p:pic>
      <p:sp>
        <p:nvSpPr>
          <p:cNvPr id="8" name="TextBox 7"/>
          <p:cNvSpPr txBox="1"/>
          <p:nvPr/>
        </p:nvSpPr>
        <p:spPr>
          <a:xfrm>
            <a:off x="642910" y="6286520"/>
            <a:ext cx="3357586" cy="369332"/>
          </a:xfrm>
          <a:prstGeom prst="rect">
            <a:avLst/>
          </a:prstGeom>
          <a:noFill/>
        </p:spPr>
        <p:txBody>
          <a:bodyPr wrap="square" rtlCol="0">
            <a:spAutoFit/>
          </a:bodyPr>
          <a:lstStyle/>
          <a:p>
            <a:pPr algn="ctr"/>
            <a:r>
              <a:rPr lang="ru-RU" dirty="0" err="1" smtClean="0"/>
              <a:t>Онопрієнко</a:t>
            </a:r>
            <a:r>
              <a:rPr lang="ru-RU" dirty="0" smtClean="0"/>
              <a:t> І.О.</a:t>
            </a:r>
            <a:endParaRPr lang="ru-RU" dirty="0"/>
          </a:p>
        </p:txBody>
      </p:sp>
      <p:pic>
        <p:nvPicPr>
          <p:cNvPr id="16387" name="Picture 3"/>
          <p:cNvPicPr>
            <a:picLocks noGrp="1" noChangeAspect="1" noChangeArrowheads="1"/>
          </p:cNvPicPr>
          <p:nvPr>
            <p:ph sz="half" idx="2"/>
          </p:nvPr>
        </p:nvPicPr>
        <p:blipFill>
          <a:blip r:embed="rId3" cstate="print"/>
          <a:srcRect/>
          <a:stretch>
            <a:fillRect/>
          </a:stretch>
        </p:blipFill>
        <p:spPr bwMode="auto">
          <a:xfrm>
            <a:off x="5152533" y="1600200"/>
            <a:ext cx="3029933" cy="4525963"/>
          </a:xfrm>
          <a:prstGeom prst="rect">
            <a:avLst/>
          </a:prstGeom>
          <a:noFill/>
          <a:ln w="9525">
            <a:noFill/>
            <a:miter lim="800000"/>
            <a:headEnd/>
            <a:tailEnd/>
          </a:ln>
        </p:spPr>
      </p:pic>
      <p:sp>
        <p:nvSpPr>
          <p:cNvPr id="10" name="TextBox 9"/>
          <p:cNvSpPr txBox="1"/>
          <p:nvPr/>
        </p:nvSpPr>
        <p:spPr>
          <a:xfrm>
            <a:off x="5214942" y="6429396"/>
            <a:ext cx="2928958" cy="369332"/>
          </a:xfrm>
          <a:prstGeom prst="rect">
            <a:avLst/>
          </a:prstGeom>
          <a:noFill/>
        </p:spPr>
        <p:txBody>
          <a:bodyPr wrap="square" rtlCol="0">
            <a:spAutoFit/>
          </a:bodyPr>
          <a:lstStyle/>
          <a:p>
            <a:pPr algn="ctr"/>
            <a:r>
              <a:rPr lang="ru-RU" dirty="0" smtClean="0"/>
              <a:t>Хоменко Г.С.</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uk-UA" b="1" dirty="0" smtClean="0"/>
              <a:t>Герої Радянського Союзу - Визволителі міста Черкаси</a:t>
            </a:r>
            <a:endParaRPr lang="ru-RU" dirty="0"/>
          </a:p>
        </p:txBody>
      </p:sp>
      <p:pic>
        <p:nvPicPr>
          <p:cNvPr id="17410" name="Picture 2"/>
          <p:cNvPicPr>
            <a:picLocks noGrp="1" noChangeAspect="1" noChangeArrowheads="1"/>
          </p:cNvPicPr>
          <p:nvPr>
            <p:ph sz="half" idx="1"/>
          </p:nvPr>
        </p:nvPicPr>
        <p:blipFill>
          <a:blip r:embed="rId2" cstate="print"/>
          <a:srcRect/>
          <a:stretch>
            <a:fillRect/>
          </a:stretch>
        </p:blipFill>
        <p:spPr bwMode="auto">
          <a:xfrm>
            <a:off x="961533" y="1600200"/>
            <a:ext cx="3029933" cy="4525963"/>
          </a:xfrm>
          <a:prstGeom prst="rect">
            <a:avLst/>
          </a:prstGeom>
          <a:noFill/>
          <a:ln w="9525">
            <a:noFill/>
            <a:miter lim="800000"/>
            <a:headEnd/>
            <a:tailEnd/>
          </a:ln>
        </p:spPr>
      </p:pic>
      <p:sp>
        <p:nvSpPr>
          <p:cNvPr id="10" name="TextBox 9"/>
          <p:cNvSpPr txBox="1"/>
          <p:nvPr/>
        </p:nvSpPr>
        <p:spPr>
          <a:xfrm>
            <a:off x="928662" y="6286520"/>
            <a:ext cx="3286148" cy="369332"/>
          </a:xfrm>
          <a:prstGeom prst="rect">
            <a:avLst/>
          </a:prstGeom>
          <a:noFill/>
        </p:spPr>
        <p:txBody>
          <a:bodyPr wrap="square" rtlCol="0">
            <a:spAutoFit/>
          </a:bodyPr>
          <a:lstStyle/>
          <a:p>
            <a:pPr algn="ctr"/>
            <a:r>
              <a:rPr lang="ru-RU" dirty="0" err="1" smtClean="0"/>
              <a:t>Тарасков</a:t>
            </a:r>
            <a:r>
              <a:rPr lang="ru-RU" dirty="0" smtClean="0"/>
              <a:t> Д.Ф</a:t>
            </a:r>
            <a:endParaRPr lang="ru-RU" dirty="0"/>
          </a:p>
        </p:txBody>
      </p:sp>
      <p:pic>
        <p:nvPicPr>
          <p:cNvPr id="17412" name="Picture 4"/>
          <p:cNvPicPr>
            <a:picLocks noGrp="1" noChangeAspect="1" noChangeArrowheads="1"/>
          </p:cNvPicPr>
          <p:nvPr>
            <p:ph sz="half" idx="2"/>
          </p:nvPr>
        </p:nvPicPr>
        <p:blipFill>
          <a:blip r:embed="rId3" cstate="print"/>
          <a:srcRect/>
          <a:stretch>
            <a:fillRect/>
          </a:stretch>
        </p:blipFill>
        <p:spPr bwMode="auto">
          <a:xfrm>
            <a:off x="5152533" y="1600200"/>
            <a:ext cx="3029933" cy="4525963"/>
          </a:xfrm>
          <a:prstGeom prst="rect">
            <a:avLst/>
          </a:prstGeom>
          <a:noFill/>
          <a:ln w="9525">
            <a:noFill/>
            <a:miter lim="800000"/>
            <a:headEnd/>
            <a:tailEnd/>
          </a:ln>
        </p:spPr>
      </p:pic>
      <p:sp>
        <p:nvSpPr>
          <p:cNvPr id="12" name="TextBox 11"/>
          <p:cNvSpPr txBox="1"/>
          <p:nvPr/>
        </p:nvSpPr>
        <p:spPr>
          <a:xfrm>
            <a:off x="5143504" y="6215082"/>
            <a:ext cx="2786082" cy="369332"/>
          </a:xfrm>
          <a:prstGeom prst="rect">
            <a:avLst/>
          </a:prstGeom>
          <a:noFill/>
        </p:spPr>
        <p:txBody>
          <a:bodyPr wrap="square" rtlCol="0">
            <a:spAutoFit/>
          </a:bodyPr>
          <a:lstStyle/>
          <a:p>
            <a:pPr algn="ctr"/>
            <a:r>
              <a:rPr lang="ru-RU" dirty="0" err="1" smtClean="0"/>
              <a:t>Суріков</a:t>
            </a:r>
            <a:r>
              <a:rPr lang="ru-RU" dirty="0" smtClean="0"/>
              <a:t> О.П.</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err="1" smtClean="0"/>
              <a:t>ВетераниЧеркащини</a:t>
            </a:r>
            <a:r>
              <a:rPr lang="uk-UA" b="1" dirty="0" smtClean="0"/>
              <a:t>…</a:t>
            </a:r>
            <a:br>
              <a:rPr lang="uk-UA" b="1" dirty="0" smtClean="0"/>
            </a:br>
            <a:endParaRPr lang="ru-RU" b="1" dirty="0"/>
          </a:p>
        </p:txBody>
      </p:sp>
      <p:pic>
        <p:nvPicPr>
          <p:cNvPr id="6146" name="Picture 2" descr="D:\Історія України  уроки\ввв\Ввв\19.jpg"/>
          <p:cNvPicPr>
            <a:picLocks noGrp="1" noChangeAspect="1" noChangeArrowheads="1"/>
          </p:cNvPicPr>
          <p:nvPr>
            <p:ph idx="1"/>
          </p:nvPr>
        </p:nvPicPr>
        <p:blipFill>
          <a:blip r:embed="rId2" cstate="print"/>
          <a:srcRect/>
          <a:stretch>
            <a:fillRect/>
          </a:stretch>
        </p:blipFill>
        <p:spPr bwMode="auto">
          <a:xfrm>
            <a:off x="1554691" y="1600200"/>
            <a:ext cx="6034617" cy="4525963"/>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Ветерани Черкащини…</a:t>
            </a:r>
            <a:endParaRPr lang="ru-RU" dirty="0"/>
          </a:p>
        </p:txBody>
      </p:sp>
      <p:pic>
        <p:nvPicPr>
          <p:cNvPr id="7170" name="Picture 2" descr="D:\Історія України  уроки\ввв\Ввв\25.jpg"/>
          <p:cNvPicPr>
            <a:picLocks noGrp="1" noChangeAspect="1" noChangeArrowheads="1"/>
          </p:cNvPicPr>
          <p:nvPr>
            <p:ph idx="1"/>
          </p:nvPr>
        </p:nvPicPr>
        <p:blipFill>
          <a:blip r:embed="rId2" cstate="print"/>
          <a:srcRect/>
          <a:stretch>
            <a:fillRect/>
          </a:stretch>
        </p:blipFill>
        <p:spPr bwMode="auto">
          <a:xfrm>
            <a:off x="1554691" y="1600200"/>
            <a:ext cx="6034617" cy="452596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2"/>
          </p:nvPr>
        </p:nvSpPr>
        <p:spPr>
          <a:xfrm>
            <a:off x="4786314" y="642918"/>
            <a:ext cx="3900486" cy="5483245"/>
          </a:xfrm>
        </p:spPr>
        <p:txBody>
          <a:bodyPr>
            <a:normAutofit lnSpcReduction="10000"/>
          </a:bodyPr>
          <a:lstStyle/>
          <a:p>
            <a:pPr>
              <a:buNone/>
            </a:pPr>
            <a:r>
              <a:rPr lang="en-US" dirty="0" smtClean="0"/>
              <a:t>    </a:t>
            </a:r>
            <a:r>
              <a:rPr lang="uk-UA" dirty="0" smtClean="0"/>
              <a:t>На </a:t>
            </a:r>
            <a:r>
              <a:rPr lang="uk-UA" dirty="0"/>
              <a:t>Черкащині бої з окупантами розпочалися вже в середині липня 1941 року і тривали до кінця вересня, коли фашисти зайняли </a:t>
            </a:r>
            <a:r>
              <a:rPr lang="uk-UA" dirty="0" err="1"/>
              <a:t>Чорнобаївський</a:t>
            </a:r>
            <a:r>
              <a:rPr lang="uk-UA" dirty="0"/>
              <a:t> і </a:t>
            </a:r>
            <a:r>
              <a:rPr lang="uk-UA" dirty="0" err="1"/>
              <a:t>Драбівський</a:t>
            </a:r>
            <a:r>
              <a:rPr lang="uk-UA" dirty="0"/>
              <a:t> райони. Більш ніж два роки  над краєм висіла жорстока ніч ворожої окупації. </a:t>
            </a:r>
            <a:endParaRPr lang="ru-RU" dirty="0"/>
          </a:p>
        </p:txBody>
      </p:sp>
      <p:pic>
        <p:nvPicPr>
          <p:cNvPr id="3074" name="Picture 2" descr="D:\Історія України  уроки\ввв\Ввв\9 мая  -фото войны  30mb\война\SSL20140.JPG"/>
          <p:cNvPicPr>
            <a:picLocks noGrp="1" noChangeAspect="1" noChangeArrowheads="1"/>
          </p:cNvPicPr>
          <p:nvPr>
            <p:ph sz="half" idx="1"/>
          </p:nvPr>
        </p:nvPicPr>
        <p:blipFill>
          <a:blip r:embed="rId2" cstate="print"/>
          <a:srcRect/>
          <a:stretch>
            <a:fillRect/>
          </a:stretch>
        </p:blipFill>
        <p:spPr bwMode="auto">
          <a:xfrm>
            <a:off x="285720" y="357166"/>
            <a:ext cx="4331776" cy="2857520"/>
          </a:xfrm>
          <a:prstGeom prst="rect">
            <a:avLst/>
          </a:prstGeom>
          <a:noFill/>
        </p:spPr>
      </p:pic>
      <p:pic>
        <p:nvPicPr>
          <p:cNvPr id="3075" name="Picture 3" descr="D:\Історія України  уроки\ввв\Ввв\9 мая  -фото войны  30mb\война\SSL20135.JPG"/>
          <p:cNvPicPr>
            <a:picLocks noChangeAspect="1" noChangeArrowheads="1"/>
          </p:cNvPicPr>
          <p:nvPr/>
        </p:nvPicPr>
        <p:blipFill>
          <a:blip r:embed="rId3" cstate="print"/>
          <a:srcRect/>
          <a:stretch>
            <a:fillRect/>
          </a:stretch>
        </p:blipFill>
        <p:spPr bwMode="auto">
          <a:xfrm>
            <a:off x="285720" y="3214686"/>
            <a:ext cx="4357718" cy="335398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lstStyle/>
          <a:p>
            <a:r>
              <a:rPr lang="uk-UA" dirty="0" smtClean="0"/>
              <a:t>Використовуючи перевагу в живій силі і техніці, окупанти захопили в серпні — вересні всю територію краю. Під Уманню ворог створив табір смерті для радянських військовополонених.</a:t>
            </a:r>
            <a:endParaRPr lang="uk-UA" dirty="0"/>
          </a:p>
        </p:txBody>
      </p:sp>
      <p:pic>
        <p:nvPicPr>
          <p:cNvPr id="1026" name="Picture 2" descr="D:\Історія України  уроки\ввв\Ввв\9 мая  -фото войны  30mb\война\SSL20143.JPG"/>
          <p:cNvPicPr>
            <a:picLocks noGrp="1" noChangeAspect="1" noChangeArrowheads="1"/>
          </p:cNvPicPr>
          <p:nvPr>
            <p:ph sz="half" idx="2"/>
          </p:nvPr>
        </p:nvPicPr>
        <p:blipFill>
          <a:blip r:embed="rId2" cstate="print"/>
          <a:srcRect/>
          <a:stretch>
            <a:fillRect/>
          </a:stretch>
        </p:blipFill>
        <p:spPr bwMode="auto">
          <a:xfrm>
            <a:off x="4857752" y="428604"/>
            <a:ext cx="4038600" cy="3028950"/>
          </a:xfrm>
          <a:prstGeom prst="rect">
            <a:avLst/>
          </a:prstGeom>
          <a:noFill/>
        </p:spPr>
      </p:pic>
      <p:pic>
        <p:nvPicPr>
          <p:cNvPr id="1027" name="Picture 3" descr="D:\Історія України  уроки\ввв\Ввв\9 мая  -фото войны  30mb\война\SSL20185.JPG"/>
          <p:cNvPicPr>
            <a:picLocks noChangeAspect="1" noChangeArrowheads="1"/>
          </p:cNvPicPr>
          <p:nvPr/>
        </p:nvPicPr>
        <p:blipFill>
          <a:blip r:embed="rId3" cstate="print"/>
          <a:srcRect/>
          <a:stretch>
            <a:fillRect/>
          </a:stretch>
        </p:blipFill>
        <p:spPr bwMode="auto">
          <a:xfrm>
            <a:off x="4857752" y="3357562"/>
            <a:ext cx="4071966" cy="300039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2"/>
          </p:nvPr>
        </p:nvSpPr>
        <p:spPr>
          <a:xfrm>
            <a:off x="4648200" y="500042"/>
            <a:ext cx="4038600" cy="5626121"/>
          </a:xfrm>
        </p:spPr>
        <p:txBody>
          <a:bodyPr>
            <a:normAutofit fontScale="92500" lnSpcReduction="20000"/>
          </a:bodyPr>
          <a:lstStyle/>
          <a:p>
            <a:r>
              <a:rPr lang="uk-UA" dirty="0" smtClean="0"/>
              <a:t>18 червня 1943 року гітлерівці оточили хутір Буда Чигиринського району і підпалили його, а потім учинили дику розправу над жителями. Всього було знищено 82 людини. На боротьбу проти гітлерівських окупантів піднялися люди, що залишилися тимчасово на окупованій території. На Черкащині діяли більше 30 партизанських загонів і з'єднань.</a:t>
            </a:r>
            <a:endParaRPr lang="uk-UA" dirty="0"/>
          </a:p>
        </p:txBody>
      </p:sp>
      <p:pic>
        <p:nvPicPr>
          <p:cNvPr id="10243" name="Picture 3" descr="D:\Історія України  уроки\ввв\Буда1.JPG"/>
          <p:cNvPicPr>
            <a:picLocks noGrp="1" noChangeAspect="1" noChangeArrowheads="1"/>
          </p:cNvPicPr>
          <p:nvPr>
            <p:ph sz="half" idx="1"/>
          </p:nvPr>
        </p:nvPicPr>
        <p:blipFill>
          <a:blip r:embed="rId2" cstate="print"/>
          <a:srcRect/>
          <a:stretch>
            <a:fillRect/>
          </a:stretch>
        </p:blipFill>
        <p:spPr bwMode="auto">
          <a:xfrm>
            <a:off x="357158" y="1214422"/>
            <a:ext cx="4038600" cy="3028950"/>
          </a:xfrm>
          <a:prstGeom prst="rect">
            <a:avLst/>
          </a:prstGeom>
          <a:noFill/>
        </p:spPr>
      </p:pic>
      <p:sp>
        <p:nvSpPr>
          <p:cNvPr id="8" name="TextBox 7"/>
          <p:cNvSpPr txBox="1"/>
          <p:nvPr/>
        </p:nvSpPr>
        <p:spPr>
          <a:xfrm>
            <a:off x="357158" y="4714884"/>
            <a:ext cx="3643338" cy="369332"/>
          </a:xfrm>
          <a:prstGeom prst="rect">
            <a:avLst/>
          </a:prstGeom>
          <a:noFill/>
        </p:spPr>
        <p:txBody>
          <a:bodyPr wrap="square" rtlCol="0">
            <a:spAutoFit/>
          </a:bodyPr>
          <a:lstStyle/>
          <a:p>
            <a:r>
              <a:rPr lang="ru-RU" dirty="0" err="1" smtClean="0"/>
              <a:t>Пам'ятник</a:t>
            </a:r>
            <a:r>
              <a:rPr lang="ru-RU" dirty="0" smtClean="0"/>
              <a:t> </a:t>
            </a:r>
            <a:r>
              <a:rPr lang="ru-RU" dirty="0" err="1" smtClean="0"/>
              <a:t>загиблим</a:t>
            </a:r>
            <a:r>
              <a:rPr lang="ru-RU" dirty="0" smtClean="0"/>
              <a:t> на </a:t>
            </a:r>
            <a:r>
              <a:rPr lang="ru-RU" dirty="0" err="1" smtClean="0"/>
              <a:t>хуторі</a:t>
            </a:r>
            <a:r>
              <a:rPr lang="ru-RU" dirty="0" smtClean="0"/>
              <a:t> Буда</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p:txBody>
          <a:bodyPr/>
          <a:lstStyle/>
          <a:p>
            <a:r>
              <a:rPr lang="uk-UA" dirty="0"/>
              <a:t>у вересні 1943 року розпочався зворотний шлях Радянської Армії. Першими – 21 вересня і 27 вересня – були визволені від гітлерівців  міста Драбів і Чорнобаїв.</a:t>
            </a:r>
            <a:endParaRPr lang="ru-RU" dirty="0"/>
          </a:p>
        </p:txBody>
      </p:sp>
      <p:pic>
        <p:nvPicPr>
          <p:cNvPr id="4098" name="Picture 2" descr="H:\на семінар\Ввв\100px-Drabivray.jpg"/>
          <p:cNvPicPr>
            <a:picLocks noGrp="1" noChangeAspect="1" noChangeArrowheads="1"/>
          </p:cNvPicPr>
          <p:nvPr>
            <p:ph sz="half" idx="2"/>
          </p:nvPr>
        </p:nvPicPr>
        <p:blipFill>
          <a:blip r:embed="rId2" cstate="print"/>
          <a:srcRect/>
          <a:stretch>
            <a:fillRect/>
          </a:stretch>
        </p:blipFill>
        <p:spPr bwMode="auto">
          <a:xfrm>
            <a:off x="5000628" y="357166"/>
            <a:ext cx="2648133" cy="3000396"/>
          </a:xfrm>
          <a:prstGeom prst="rect">
            <a:avLst/>
          </a:prstGeom>
          <a:noFill/>
        </p:spPr>
      </p:pic>
      <p:pic>
        <p:nvPicPr>
          <p:cNvPr id="4099" name="Picture 3" descr="D:\Історія України  уроки\ввв\Ввв\Coats_of_arms_of_Chornobay_Raion.jpg"/>
          <p:cNvPicPr>
            <a:picLocks noChangeAspect="1" noChangeArrowheads="1"/>
          </p:cNvPicPr>
          <p:nvPr/>
        </p:nvPicPr>
        <p:blipFill>
          <a:blip r:embed="rId3" cstate="print"/>
          <a:srcRect/>
          <a:stretch>
            <a:fillRect/>
          </a:stretch>
        </p:blipFill>
        <p:spPr bwMode="auto">
          <a:xfrm>
            <a:off x="5072066" y="3429000"/>
            <a:ext cx="2571768" cy="2760682"/>
          </a:xfrm>
          <a:prstGeom prst="rect">
            <a:avLst/>
          </a:prstGeom>
          <a:noFill/>
        </p:spPr>
      </p:pic>
      <p:sp>
        <p:nvSpPr>
          <p:cNvPr id="8" name="TextBox 7"/>
          <p:cNvSpPr txBox="1"/>
          <p:nvPr/>
        </p:nvSpPr>
        <p:spPr>
          <a:xfrm>
            <a:off x="4786314" y="6215082"/>
            <a:ext cx="3786214" cy="369332"/>
          </a:xfrm>
          <a:prstGeom prst="rect">
            <a:avLst/>
          </a:prstGeom>
          <a:noFill/>
        </p:spPr>
        <p:txBody>
          <a:bodyPr wrap="square" rtlCol="0">
            <a:spAutoFit/>
          </a:bodyPr>
          <a:lstStyle/>
          <a:p>
            <a:pPr algn="ctr"/>
            <a:r>
              <a:rPr lang="uk-UA" dirty="0" smtClean="0"/>
              <a:t>Чорнобайївський район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p:txBody>
          <a:bodyPr>
            <a:normAutofit fontScale="92500"/>
          </a:bodyPr>
          <a:lstStyle/>
          <a:p>
            <a:r>
              <a:rPr lang="uk-UA" dirty="0"/>
              <a:t>Завершилося  визволення Черкащини через півроку, коли 10 березня 1944 року останній гітлерівський солдат був вигнаний за межі Уманського і </a:t>
            </a:r>
            <a:r>
              <a:rPr lang="uk-UA" dirty="0" err="1" smtClean="0"/>
              <a:t>Монастирищенського</a:t>
            </a:r>
            <a:r>
              <a:rPr lang="uk-UA" dirty="0" smtClean="0"/>
              <a:t> </a:t>
            </a:r>
            <a:r>
              <a:rPr lang="uk-UA" dirty="0"/>
              <a:t>районів. </a:t>
            </a:r>
            <a:br>
              <a:rPr lang="uk-UA" dirty="0"/>
            </a:br>
            <a:r>
              <a:rPr lang="uk-UA" dirty="0"/>
              <a:t/>
            </a:r>
            <a:br>
              <a:rPr lang="uk-UA" dirty="0"/>
            </a:br>
            <a:endParaRPr lang="ru-RU" dirty="0"/>
          </a:p>
        </p:txBody>
      </p:sp>
      <p:pic>
        <p:nvPicPr>
          <p:cNvPr id="1026" name="Picture 2" descr="D:\Історія України  уроки\ввв\Ввв\9 мая  -фото войны  30mb\солдаты\SSL20162.JPG"/>
          <p:cNvPicPr>
            <a:picLocks noGrp="1" noChangeAspect="1" noChangeArrowheads="1"/>
          </p:cNvPicPr>
          <p:nvPr>
            <p:ph sz="half" idx="2"/>
          </p:nvPr>
        </p:nvPicPr>
        <p:blipFill>
          <a:blip r:embed="rId2" cstate="print"/>
          <a:srcRect/>
          <a:stretch>
            <a:fillRect/>
          </a:stretch>
        </p:blipFill>
        <p:spPr bwMode="auto">
          <a:xfrm>
            <a:off x="4648200" y="1571612"/>
            <a:ext cx="4038600" cy="380604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2"/>
          </p:nvPr>
        </p:nvSpPr>
        <p:spPr/>
        <p:txBody>
          <a:bodyPr>
            <a:normAutofit fontScale="77500" lnSpcReduction="20000"/>
          </a:bodyPr>
          <a:lstStyle/>
          <a:p>
            <a:r>
              <a:rPr lang="uk-UA" dirty="0"/>
              <a:t>В боях з фашистами на території Черкащини полягли смертю хоробрих більше ста десяти тисяч радянських воїнів. Від кривавих дій окупантів за роки війни загинуло близько 50 тисяч жителів краю. На фронтах Великої Вітчизняної  війни Черкащина  втратила майже 150 тисяч своїх синів і дочок. Близько 70 тисяч жителів краю було вивезено на каторжні роботи до Німеччини</a:t>
            </a:r>
            <a:endParaRPr lang="ru-RU" dirty="0"/>
          </a:p>
          <a:p>
            <a:endParaRPr lang="ru-RU" dirty="0"/>
          </a:p>
        </p:txBody>
      </p:sp>
      <p:pic>
        <p:nvPicPr>
          <p:cNvPr id="2050" name="Picture 2" descr="D:\Історія України  уроки\ввв\Ввв\16.jpg"/>
          <p:cNvPicPr>
            <a:picLocks noChangeAspect="1" noChangeArrowheads="1"/>
          </p:cNvPicPr>
          <p:nvPr/>
        </p:nvPicPr>
        <p:blipFill>
          <a:blip r:embed="rId2" cstate="print"/>
          <a:srcRect/>
          <a:stretch>
            <a:fillRect/>
          </a:stretch>
        </p:blipFill>
        <p:spPr bwMode="auto">
          <a:xfrm>
            <a:off x="357158" y="1643050"/>
            <a:ext cx="4429156" cy="311943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p:txBody>
          <a:bodyPr>
            <a:normAutofit fontScale="77500" lnSpcReduction="20000"/>
          </a:bodyPr>
          <a:lstStyle/>
          <a:p>
            <a:r>
              <a:rPr lang="uk-UA" dirty="0"/>
              <a:t>В містах і селах Черкащини створювалися винищувальні батальйони й загони народного ополчення. </a:t>
            </a:r>
            <a:r>
              <a:rPr lang="uk-UA" dirty="0" smtClean="0"/>
              <a:t>Трудящі </a:t>
            </a:r>
            <a:r>
              <a:rPr lang="uk-UA" dirty="0"/>
              <a:t>відвантажували і відправляли в глибокий тил устаткування фабрик, заводів, сільськогосподарську техніку та інші </a:t>
            </a:r>
            <a:r>
              <a:rPr lang="uk-UA" dirty="0" smtClean="0"/>
              <a:t>цінності</a:t>
            </a:r>
            <a:r>
              <a:rPr lang="en-US" dirty="0" smtClean="0"/>
              <a:t> </a:t>
            </a:r>
            <a:r>
              <a:rPr lang="uk-UA" dirty="0" smtClean="0"/>
              <a:t>створювали </a:t>
            </a:r>
            <a:r>
              <a:rPr lang="uk-UA" dirty="0"/>
              <a:t>оборонні рубежі на діючих ділянках фронту Черкаси – Первомайськ, Шпола – Вапнярка.             </a:t>
            </a:r>
            <a:endParaRPr lang="ru-RU" dirty="0"/>
          </a:p>
          <a:p>
            <a:pPr>
              <a:buNone/>
            </a:pPr>
            <a:endParaRPr lang="ru-RU" dirty="0"/>
          </a:p>
          <a:p>
            <a:endParaRPr lang="ru-RU" dirty="0"/>
          </a:p>
        </p:txBody>
      </p:sp>
      <p:pic>
        <p:nvPicPr>
          <p:cNvPr id="2050" name="Picture 2" descr="D:\Історія України  уроки\ввв\Ввв\9 мая  -фото войны  30mb\война\SSL20115.JPG"/>
          <p:cNvPicPr>
            <a:picLocks noGrp="1" noChangeAspect="1" noChangeArrowheads="1"/>
          </p:cNvPicPr>
          <p:nvPr>
            <p:ph sz="half" idx="2"/>
          </p:nvPr>
        </p:nvPicPr>
        <p:blipFill>
          <a:blip r:embed="rId2" cstate="print"/>
          <a:srcRect/>
          <a:stretch>
            <a:fillRect/>
          </a:stretch>
        </p:blipFill>
        <p:spPr bwMode="auto">
          <a:xfrm>
            <a:off x="4643438" y="500042"/>
            <a:ext cx="4038600" cy="3028950"/>
          </a:xfrm>
          <a:prstGeom prst="rect">
            <a:avLst/>
          </a:prstGeom>
          <a:noFill/>
        </p:spPr>
      </p:pic>
      <p:pic>
        <p:nvPicPr>
          <p:cNvPr id="2051" name="Picture 3" descr="D:\Історія України  уроки\ввв\Ввв\9 мая  -фото войны  30mb\война\SSL20225.JPG"/>
          <p:cNvPicPr>
            <a:picLocks noChangeAspect="1" noChangeArrowheads="1"/>
          </p:cNvPicPr>
          <p:nvPr/>
        </p:nvPicPr>
        <p:blipFill>
          <a:blip r:embed="rId3" cstate="print"/>
          <a:srcRect/>
          <a:stretch>
            <a:fillRect/>
          </a:stretch>
        </p:blipFill>
        <p:spPr bwMode="auto">
          <a:xfrm>
            <a:off x="4643438" y="3500438"/>
            <a:ext cx="4000528" cy="3000396"/>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687</Words>
  <Application>Microsoft Office PowerPoint</Application>
  <PresentationFormat>Экран (4:3)</PresentationFormat>
  <Paragraphs>69</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Черкащина в роки в роки Великої Вітчизняної війни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Корсунь-Шевченківська битва</vt:lpstr>
      <vt:lpstr>Слайд 15</vt:lpstr>
      <vt:lpstr>Корсунь-Шевченківська битва</vt:lpstr>
      <vt:lpstr>Герої Радянського Союзу - Визволителі міста Черкаси</vt:lpstr>
      <vt:lpstr>Герої Радянського Союзу - Визволителі міста Черкаси</vt:lpstr>
      <vt:lpstr>Герої Радянського Союзу - Визволителі міста Черкаси</vt:lpstr>
      <vt:lpstr>Герої Радянського Союзу - Визволителі міста Черкаси</vt:lpstr>
      <vt:lpstr>Герої Радянського Союзу - Визволителі міста Черкаси</vt:lpstr>
      <vt:lpstr>Герої Радянського Союзу - Визволителі міста Черкаси</vt:lpstr>
      <vt:lpstr>Герої Радянського Союзу - Визволителі міста Черкаси</vt:lpstr>
      <vt:lpstr>Герої Радянського Союзу - Визволителі міста Черкаси</vt:lpstr>
      <vt:lpstr>ВетераниЧеркащини… </vt:lpstr>
      <vt:lpstr>Ветерани Черкащини…</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Черкащина в роки в роки Великої Вітчизняної війни</dc:title>
  <dc:creator>AV</dc:creator>
  <cp:lastModifiedBy>AV</cp:lastModifiedBy>
  <cp:revision>25</cp:revision>
  <dcterms:created xsi:type="dcterms:W3CDTF">2009-11-25T06:12:08Z</dcterms:created>
  <dcterms:modified xsi:type="dcterms:W3CDTF">2010-06-30T18:31:26Z</dcterms:modified>
</cp:coreProperties>
</file>